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68" r:id="rId2"/>
    <p:sldId id="257" r:id="rId3"/>
    <p:sldId id="258" r:id="rId4"/>
    <p:sldId id="259" r:id="rId5"/>
    <p:sldId id="260" r:id="rId6"/>
    <p:sldId id="278" r:id="rId7"/>
    <p:sldId id="267" r:id="rId8"/>
    <p:sldId id="266" r:id="rId9"/>
    <p:sldId id="277" r:id="rId10"/>
    <p:sldId id="279" r:id="rId11"/>
    <p:sldId id="274" r:id="rId12"/>
    <p:sldId id="273" r:id="rId13"/>
    <p:sldId id="261" r:id="rId14"/>
    <p:sldId id="280" r:id="rId15"/>
    <p:sldId id="281" r:id="rId16"/>
    <p:sldId id="269" r:id="rId17"/>
    <p:sldId id="270" r:id="rId18"/>
    <p:sldId id="264" r:id="rId1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86"/>
      </p:cViewPr>
      <p:guideLst/>
    </p:cSldViewPr>
  </p:slideViewPr>
  <p:notesTextViewPr>
    <p:cViewPr>
      <p:scale>
        <a:sx n="3" d="2"/>
        <a:sy n="3" d="2"/>
      </p:scale>
      <p:origin x="0" y="0"/>
    </p:cViewPr>
  </p:notesTextViewPr>
  <p:notesViewPr>
    <p:cSldViewPr snapToGrid="0">
      <p:cViewPr varScale="1">
        <p:scale>
          <a:sx n="64" d="100"/>
          <a:sy n="64" d="100"/>
        </p:scale>
        <p:origin x="315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18C348-F335-41DE-94F6-BBF8FF4211FE}"/>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69B61C-9CCE-4971-94D4-3FB912D4A806}"/>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2DF2A325-CAA8-403F-B640-CCEA75C30F48}" type="datetimeFigureOut">
              <a:rPr lang="en-US" smtClean="0"/>
              <a:t>8/11/2019</a:t>
            </a:fld>
            <a:endParaRPr lang="en-US"/>
          </a:p>
        </p:txBody>
      </p:sp>
      <p:sp>
        <p:nvSpPr>
          <p:cNvPr id="4" name="Footer Placeholder 3">
            <a:extLst>
              <a:ext uri="{FF2B5EF4-FFF2-40B4-BE49-F238E27FC236}">
                <a16:creationId xmlns:a16="http://schemas.microsoft.com/office/drawing/2014/main" id="{AF39A26F-0C12-4E39-B583-A7923856CD2B}"/>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4650CE-F788-4C67-8ED4-5D0DEDC6401E}"/>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479E182A-10F4-408C-8186-87D763250107}" type="slidenum">
              <a:rPr lang="en-US" smtClean="0"/>
              <a:t>‹#›</a:t>
            </a:fld>
            <a:endParaRPr lang="en-US"/>
          </a:p>
        </p:txBody>
      </p:sp>
    </p:spTree>
    <p:extLst>
      <p:ext uri="{BB962C8B-B14F-4D97-AF65-F5344CB8AC3E}">
        <p14:creationId xmlns:p14="http://schemas.microsoft.com/office/powerpoint/2010/main" val="2656775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2CD86122-E98D-4BD0-98B2-DD9CEC118347}" type="datetimeFigureOut">
              <a:rPr lang="en-US" smtClean="0"/>
              <a:t>8/11/2019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4B543DBB-8765-45A9-91E7-5DCDF608DEF9}" type="slidenum">
              <a:rPr lang="en-US" smtClean="0"/>
              <a:t>‹#›</a:t>
            </a:fld>
            <a:endParaRPr lang="en-US"/>
          </a:p>
        </p:txBody>
      </p:sp>
    </p:spTree>
    <p:extLst>
      <p:ext uri="{BB962C8B-B14F-4D97-AF65-F5344CB8AC3E}">
        <p14:creationId xmlns:p14="http://schemas.microsoft.com/office/powerpoint/2010/main" val="3358966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EB987E5D-69FE-43DE-86FE-D6DCE4A395FF}"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1271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987E5D-69FE-43DE-86FE-D6DCE4A395FF}"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204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987E5D-69FE-43DE-86FE-D6DCE4A395FF}"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57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987E5D-69FE-43DE-86FE-D6DCE4A395FF}"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7191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987E5D-69FE-43DE-86FE-D6DCE4A395FF}"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05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987E5D-69FE-43DE-86FE-D6DCE4A395FF}"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953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987E5D-69FE-43DE-86FE-D6DCE4A395FF}"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0396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987E5D-69FE-43DE-86FE-D6DCE4A395FF}"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7887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987E5D-69FE-43DE-86FE-D6DCE4A395FF}" type="slidenum">
              <a:rPr lang="en-US" smtClean="0"/>
              <a:t>‹#›</a:t>
            </a:fld>
            <a:endParaRPr lang="en-US" dirty="0"/>
          </a:p>
        </p:txBody>
      </p:sp>
    </p:spTree>
    <p:extLst>
      <p:ext uri="{BB962C8B-B14F-4D97-AF65-F5344CB8AC3E}">
        <p14:creationId xmlns:p14="http://schemas.microsoft.com/office/powerpoint/2010/main" val="89322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05EBDE-C4D9-4855-9B08-3540B85A2951}" type="datetimeFigureOut">
              <a:rPr lang="en-US" smtClean="0"/>
              <a:t>8/11/2019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987E5D-69FE-43DE-86FE-D6DCE4A395FF}"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680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305EBDE-C4D9-4855-9B08-3540B85A2951}" type="datetimeFigureOut">
              <a:rPr lang="en-US" smtClean="0"/>
              <a:t>8/11/2019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EB987E5D-69FE-43DE-86FE-D6DCE4A395FF}"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6224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305EBDE-C4D9-4855-9B08-3540B85A2951}" type="datetimeFigureOut">
              <a:rPr lang="en-US" smtClean="0"/>
              <a:t>8/11/2019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B987E5D-69FE-43DE-86FE-D6DCE4A395FF}"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765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Rectangle 11">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dk2"/>
          </a:fillRef>
          <a:effectRef idx="2">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95163-9F3E-465B-9438-B2EBCDE1E3EB}"/>
              </a:ext>
            </a:extLst>
          </p:cNvPr>
          <p:cNvSpPr>
            <a:spLocks noGrp="1"/>
          </p:cNvSpPr>
          <p:nvPr>
            <p:ph type="ctrTitle"/>
          </p:nvPr>
        </p:nvSpPr>
        <p:spPr>
          <a:xfrm>
            <a:off x="1557071" y="1584552"/>
            <a:ext cx="9099255" cy="2537251"/>
          </a:xfrm>
        </p:spPr>
        <p:txBody>
          <a:bodyPr anchor="ctr">
            <a:normAutofit fontScale="90000"/>
          </a:bodyPr>
          <a:lstStyle/>
          <a:p>
            <a:pPr algn="ctr"/>
            <a:r>
              <a:rPr lang="en-US" sz="5000" dirty="0">
                <a:solidFill>
                  <a:srgbClr val="454545"/>
                </a:solidFill>
              </a:rPr>
              <a:t>reclaiming Christianity</a:t>
            </a:r>
            <a:br>
              <a:rPr lang="en-US" sz="5000" dirty="0">
                <a:solidFill>
                  <a:srgbClr val="454545"/>
                </a:solidFill>
              </a:rPr>
            </a:br>
            <a:r>
              <a:rPr lang="en-US" sz="5000" dirty="0">
                <a:solidFill>
                  <a:srgbClr val="454545"/>
                </a:solidFill>
              </a:rPr>
              <a:t>For Seekers and newcomers</a:t>
            </a:r>
            <a:br>
              <a:rPr lang="en-US" sz="5000" dirty="0">
                <a:solidFill>
                  <a:srgbClr val="454545"/>
                </a:solidFill>
              </a:rPr>
            </a:br>
            <a:endParaRPr lang="en-US" sz="5000" dirty="0">
              <a:solidFill>
                <a:srgbClr val="454545"/>
              </a:solidFill>
            </a:endParaRPr>
          </a:p>
        </p:txBody>
      </p:sp>
      <p:sp>
        <p:nvSpPr>
          <p:cNvPr id="3" name="Subtitle 2">
            <a:extLst>
              <a:ext uri="{FF2B5EF4-FFF2-40B4-BE49-F238E27FC236}">
                <a16:creationId xmlns:a16="http://schemas.microsoft.com/office/drawing/2014/main" id="{6630D17D-AD23-4011-B420-BC61EE60861E}"/>
              </a:ext>
            </a:extLst>
          </p:cNvPr>
          <p:cNvSpPr>
            <a:spLocks noGrp="1"/>
          </p:cNvSpPr>
          <p:nvPr>
            <p:ph type="subTitle" idx="1"/>
          </p:nvPr>
        </p:nvSpPr>
        <p:spPr>
          <a:xfrm>
            <a:off x="1535372" y="4133234"/>
            <a:ext cx="9120954" cy="744373"/>
          </a:xfrm>
        </p:spPr>
        <p:txBody>
          <a:bodyPr>
            <a:normAutofit/>
          </a:bodyPr>
          <a:lstStyle/>
          <a:p>
            <a:pPr algn="ctr">
              <a:lnSpc>
                <a:spcPct val="110000"/>
              </a:lnSpc>
            </a:pPr>
            <a:r>
              <a:rPr lang="en-US" sz="1300">
                <a:solidFill>
                  <a:schemeClr val="accent1"/>
                </a:solidFill>
              </a:rPr>
              <a:t>A model developed by bishop claude payne</a:t>
            </a:r>
          </a:p>
          <a:p>
            <a:pPr algn="ctr">
              <a:lnSpc>
                <a:spcPct val="110000"/>
              </a:lnSpc>
            </a:pPr>
            <a:r>
              <a:rPr lang="en-US" sz="1300" i="1">
                <a:solidFill>
                  <a:schemeClr val="accent1"/>
                </a:solidFill>
              </a:rPr>
              <a:t>Reclaiming Christianity</a:t>
            </a:r>
          </a:p>
        </p:txBody>
      </p:sp>
      <p:pic>
        <p:nvPicPr>
          <p:cNvPr id="27" name="Picture 17">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19">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009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9D182952-18D2-4124-A09C-061D1155D5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Tree>
    <p:extLst>
      <p:ext uri="{BB962C8B-B14F-4D97-AF65-F5344CB8AC3E}">
        <p14:creationId xmlns:p14="http://schemas.microsoft.com/office/powerpoint/2010/main" val="357850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C478-6980-4D56-AA70-71352E0D6C74}"/>
              </a:ext>
            </a:extLst>
          </p:cNvPr>
          <p:cNvSpPr>
            <a:spLocks noGrp="1"/>
          </p:cNvSpPr>
          <p:nvPr>
            <p:ph type="title"/>
          </p:nvPr>
        </p:nvSpPr>
        <p:spPr/>
        <p:txBody>
          <a:bodyPr/>
          <a:lstStyle/>
          <a:p>
            <a:r>
              <a:rPr lang="en-US" dirty="0"/>
              <a:t>Infrastructure for evangelism	</a:t>
            </a:r>
          </a:p>
        </p:txBody>
      </p:sp>
      <p:sp>
        <p:nvSpPr>
          <p:cNvPr id="3" name="Content Placeholder 2">
            <a:extLst>
              <a:ext uri="{FF2B5EF4-FFF2-40B4-BE49-F238E27FC236}">
                <a16:creationId xmlns:a16="http://schemas.microsoft.com/office/drawing/2014/main" id="{8D4631BD-92F1-4512-AD74-67F72F3DB3E5}"/>
              </a:ext>
            </a:extLst>
          </p:cNvPr>
          <p:cNvSpPr>
            <a:spLocks noGrp="1"/>
          </p:cNvSpPr>
          <p:nvPr>
            <p:ph idx="1"/>
          </p:nvPr>
        </p:nvSpPr>
        <p:spPr/>
        <p:txBody>
          <a:bodyPr>
            <a:normAutofit fontScale="85000" lnSpcReduction="10000"/>
          </a:bodyPr>
          <a:lstStyle/>
          <a:p>
            <a:r>
              <a:rPr lang="en-US" dirty="0"/>
              <a:t>This model helps build infrastructure for reaching out to others in the love of Christ</a:t>
            </a:r>
          </a:p>
          <a:p>
            <a:r>
              <a:rPr lang="en-US" dirty="0"/>
              <a:t>We have infrastructure for worship—choir,  acolytes, altar guild, ushers, etc.; but we don’t always have infrastructure for evangelism</a:t>
            </a:r>
          </a:p>
          <a:p>
            <a:r>
              <a:rPr lang="en-US" dirty="0"/>
              <a:t>This is a method for engaging people with the local body of Christ.  For some it may lead to confirmation, baptism, or reception.  For some it may be a continued time of discernment about their role within the Church.  Seeking of confirmation, baptism, or reception is not a requirement for attending. Many of our current church members love to attend this class for connection, understanding, and deepening of their faith—some choose reaffirmation.</a:t>
            </a:r>
          </a:p>
          <a:p>
            <a:r>
              <a:rPr lang="en-US" dirty="0"/>
              <a:t>Sets up a way to have proximity with others—hear each others’ stories/spiritual treasure</a:t>
            </a:r>
          </a:p>
          <a:p>
            <a:r>
              <a:rPr lang="en-US" dirty="0"/>
              <a:t>A delineated way to invite others into our midst as a worshiping community</a:t>
            </a:r>
          </a:p>
          <a:p>
            <a:endParaRPr lang="en-US" dirty="0"/>
          </a:p>
        </p:txBody>
      </p:sp>
    </p:spTree>
    <p:extLst>
      <p:ext uri="{BB962C8B-B14F-4D97-AF65-F5344CB8AC3E}">
        <p14:creationId xmlns:p14="http://schemas.microsoft.com/office/powerpoint/2010/main" val="1303689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B0AF61-8612-4AC4-A26A-20AAEE173F5E}"/>
              </a:ext>
            </a:extLst>
          </p:cNvPr>
          <p:cNvSpPr/>
          <p:nvPr/>
        </p:nvSpPr>
        <p:spPr>
          <a:xfrm>
            <a:off x="979321" y="2596719"/>
            <a:ext cx="261908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Clergy and Hospitality Coordinator Informed</a:t>
            </a:r>
          </a:p>
        </p:txBody>
      </p:sp>
      <p:sp>
        <p:nvSpPr>
          <p:cNvPr id="5" name="Rectangle 4">
            <a:extLst>
              <a:ext uri="{FF2B5EF4-FFF2-40B4-BE49-F238E27FC236}">
                <a16:creationId xmlns:a16="http://schemas.microsoft.com/office/drawing/2014/main" id="{E981F355-7FB9-4EC6-8275-8A183DFFA937}"/>
              </a:ext>
            </a:extLst>
          </p:cNvPr>
          <p:cNvSpPr/>
          <p:nvPr/>
        </p:nvSpPr>
        <p:spPr>
          <a:xfrm>
            <a:off x="1000811" y="740004"/>
            <a:ext cx="261908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Visitors Attend or Inquire</a:t>
            </a:r>
          </a:p>
        </p:txBody>
      </p:sp>
      <p:sp>
        <p:nvSpPr>
          <p:cNvPr id="6" name="Rectangle 5">
            <a:extLst>
              <a:ext uri="{FF2B5EF4-FFF2-40B4-BE49-F238E27FC236}">
                <a16:creationId xmlns:a16="http://schemas.microsoft.com/office/drawing/2014/main" id="{82958827-9F0B-480E-B049-10B91715E05C}"/>
              </a:ext>
            </a:extLst>
          </p:cNvPr>
          <p:cNvSpPr/>
          <p:nvPr/>
        </p:nvSpPr>
        <p:spPr>
          <a:xfrm>
            <a:off x="1000810" y="4548711"/>
            <a:ext cx="261908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Church Secretary </a:t>
            </a:r>
          </a:p>
          <a:p>
            <a:pPr algn="ctr"/>
            <a:r>
              <a:rPr lang="en-US" dirty="0"/>
              <a:t>Data Entry and Letter Sent</a:t>
            </a:r>
          </a:p>
        </p:txBody>
      </p:sp>
      <p:sp>
        <p:nvSpPr>
          <p:cNvPr id="7" name="Rectangle 6">
            <a:extLst>
              <a:ext uri="{FF2B5EF4-FFF2-40B4-BE49-F238E27FC236}">
                <a16:creationId xmlns:a16="http://schemas.microsoft.com/office/drawing/2014/main" id="{137525D4-BBCE-4E57-AD16-5D5BCE60BA1F}"/>
              </a:ext>
            </a:extLst>
          </p:cNvPr>
          <p:cNvSpPr/>
          <p:nvPr/>
        </p:nvSpPr>
        <p:spPr>
          <a:xfrm>
            <a:off x="8958463" y="2612489"/>
            <a:ext cx="225421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Invited to Seekers and Newcomers Class</a:t>
            </a:r>
          </a:p>
        </p:txBody>
      </p:sp>
      <p:sp>
        <p:nvSpPr>
          <p:cNvPr id="8" name="Rectangle 7">
            <a:extLst>
              <a:ext uri="{FF2B5EF4-FFF2-40B4-BE49-F238E27FC236}">
                <a16:creationId xmlns:a16="http://schemas.microsoft.com/office/drawing/2014/main" id="{00BD37C6-BB94-48C8-AD1E-E41ABAD01A8E}"/>
              </a:ext>
            </a:extLst>
          </p:cNvPr>
          <p:cNvSpPr/>
          <p:nvPr/>
        </p:nvSpPr>
        <p:spPr>
          <a:xfrm>
            <a:off x="8874829" y="4548711"/>
            <a:ext cx="225421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Connected to Ministries</a:t>
            </a:r>
          </a:p>
        </p:txBody>
      </p:sp>
      <p:sp>
        <p:nvSpPr>
          <p:cNvPr id="10" name="Rectangle 9">
            <a:extLst>
              <a:ext uri="{FF2B5EF4-FFF2-40B4-BE49-F238E27FC236}">
                <a16:creationId xmlns:a16="http://schemas.microsoft.com/office/drawing/2014/main" id="{E316C62C-A18B-40B1-AE06-8F994F7786B2}"/>
              </a:ext>
            </a:extLst>
          </p:cNvPr>
          <p:cNvSpPr/>
          <p:nvPr/>
        </p:nvSpPr>
        <p:spPr>
          <a:xfrm>
            <a:off x="8692395" y="740004"/>
            <a:ext cx="261908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Mentors Assigned to Call/Text/Email</a:t>
            </a:r>
          </a:p>
        </p:txBody>
      </p:sp>
      <p:sp>
        <p:nvSpPr>
          <p:cNvPr id="11" name="Arrow: Down 10">
            <a:extLst>
              <a:ext uri="{FF2B5EF4-FFF2-40B4-BE49-F238E27FC236}">
                <a16:creationId xmlns:a16="http://schemas.microsoft.com/office/drawing/2014/main" id="{45ED50F5-A25E-41C7-9580-717DDFF91172}"/>
              </a:ext>
            </a:extLst>
          </p:cNvPr>
          <p:cNvSpPr/>
          <p:nvPr/>
        </p:nvSpPr>
        <p:spPr>
          <a:xfrm>
            <a:off x="9881650" y="1848500"/>
            <a:ext cx="484632" cy="6048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360ECA16-B84A-46FB-A3AF-2B042754AD5E}"/>
              </a:ext>
            </a:extLst>
          </p:cNvPr>
          <p:cNvSpPr/>
          <p:nvPr/>
        </p:nvSpPr>
        <p:spPr>
          <a:xfrm>
            <a:off x="9903138" y="3756806"/>
            <a:ext cx="484632" cy="6119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E727CB88-587E-4B0E-AECA-75951E69DAB7}"/>
              </a:ext>
            </a:extLst>
          </p:cNvPr>
          <p:cNvSpPr/>
          <p:nvPr/>
        </p:nvSpPr>
        <p:spPr>
          <a:xfrm>
            <a:off x="2046546" y="3756806"/>
            <a:ext cx="484632" cy="572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7C2ADBF0-A662-417E-B7B5-AFCEA4F6273D}"/>
              </a:ext>
            </a:extLst>
          </p:cNvPr>
          <p:cNvSpPr/>
          <p:nvPr/>
        </p:nvSpPr>
        <p:spPr>
          <a:xfrm>
            <a:off x="2068034" y="1831046"/>
            <a:ext cx="484632" cy="6222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AC1182E9-A2EC-40EE-B499-94AABA3C5CDC}"/>
              </a:ext>
            </a:extLst>
          </p:cNvPr>
          <p:cNvCxnSpPr>
            <a:cxnSpLocks/>
          </p:cNvCxnSpPr>
          <p:nvPr/>
        </p:nvCxnSpPr>
        <p:spPr>
          <a:xfrm flipV="1">
            <a:off x="3904864" y="1409700"/>
            <a:ext cx="4581911" cy="3596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F874E6B-58E5-481F-B3E6-25DA3D2FA25B}"/>
              </a:ext>
            </a:extLst>
          </p:cNvPr>
          <p:cNvSpPr/>
          <p:nvPr/>
        </p:nvSpPr>
        <p:spPr>
          <a:xfrm>
            <a:off x="4595566" y="216816"/>
            <a:ext cx="292230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 Andrew’s Visitor </a:t>
            </a:r>
          </a:p>
          <a:p>
            <a:pPr algn="ctr"/>
            <a:r>
              <a:rPr lang="en-US" dirty="0"/>
              <a:t>Flow Chart</a:t>
            </a:r>
          </a:p>
        </p:txBody>
      </p:sp>
    </p:spTree>
    <p:extLst>
      <p:ext uri="{BB962C8B-B14F-4D97-AF65-F5344CB8AC3E}">
        <p14:creationId xmlns:p14="http://schemas.microsoft.com/office/powerpoint/2010/main" val="66871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25EE-8004-4807-BA9D-241FA0CD6513}"/>
              </a:ext>
            </a:extLst>
          </p:cNvPr>
          <p:cNvSpPr>
            <a:spLocks noGrp="1"/>
          </p:cNvSpPr>
          <p:nvPr>
            <p:ph type="title"/>
          </p:nvPr>
        </p:nvSpPr>
        <p:spPr>
          <a:xfrm>
            <a:off x="1451579" y="804519"/>
            <a:ext cx="9603275" cy="1049235"/>
          </a:xfrm>
        </p:spPr>
        <p:txBody>
          <a:bodyPr/>
          <a:lstStyle/>
          <a:p>
            <a:pPr algn="ctr"/>
            <a:r>
              <a:rPr lang="en-US" dirty="0"/>
              <a:t>Team Structure for class</a:t>
            </a:r>
          </a:p>
        </p:txBody>
      </p:sp>
      <p:sp>
        <p:nvSpPr>
          <p:cNvPr id="3" name="Content Placeholder 2">
            <a:extLst>
              <a:ext uri="{FF2B5EF4-FFF2-40B4-BE49-F238E27FC236}">
                <a16:creationId xmlns:a16="http://schemas.microsoft.com/office/drawing/2014/main" id="{947ADCF7-844D-4B3E-B166-4E5A7441ABB7}"/>
              </a:ext>
            </a:extLst>
          </p:cNvPr>
          <p:cNvSpPr>
            <a:spLocks noGrp="1"/>
          </p:cNvSpPr>
          <p:nvPr>
            <p:ph idx="1"/>
          </p:nvPr>
        </p:nvSpPr>
        <p:spPr>
          <a:xfrm>
            <a:off x="1199168" y="1768082"/>
            <a:ext cx="10108095" cy="4394594"/>
          </a:xfrm>
        </p:spPr>
        <p:txBody>
          <a:bodyPr>
            <a:normAutofit fontScale="85000" lnSpcReduction="20000"/>
          </a:bodyPr>
          <a:lstStyle/>
          <a:p>
            <a:r>
              <a:rPr lang="en-US" b="1" dirty="0"/>
              <a:t>Co-coordinators</a:t>
            </a:r>
            <a:r>
              <a:rPr lang="en-US" dirty="0"/>
              <a:t>—one clergy, one lay (</a:t>
            </a:r>
            <a:r>
              <a:rPr lang="en-US" i="1" dirty="0"/>
              <a:t>the ideal</a:t>
            </a:r>
            <a:r>
              <a:rPr lang="en-US" dirty="0"/>
              <a:t>)</a:t>
            </a:r>
          </a:p>
          <a:p>
            <a:r>
              <a:rPr lang="en-US" b="1" dirty="0"/>
              <a:t>Spiritual Directors</a:t>
            </a:r>
            <a:r>
              <a:rPr lang="en-US" dirty="0"/>
              <a:t>—clergy  </a:t>
            </a:r>
          </a:p>
          <a:p>
            <a:r>
              <a:rPr lang="en-US" b="1" dirty="0"/>
              <a:t>Hospitality Coordinator</a:t>
            </a:r>
            <a:r>
              <a:rPr lang="en-US" dirty="0"/>
              <a:t>—extroverted, organized, welcoming, willing to coordinate inviting people to class</a:t>
            </a:r>
          </a:p>
          <a:p>
            <a:r>
              <a:rPr lang="en-US" b="1" dirty="0"/>
              <a:t>Church Secretary—</a:t>
            </a:r>
            <a:r>
              <a:rPr lang="en-US" dirty="0"/>
              <a:t>organized; gathers data of new inquiries and enters into database; sends letter to visitor/newcomer; sends contact info to mentors for further communication each week. </a:t>
            </a:r>
          </a:p>
          <a:p>
            <a:r>
              <a:rPr lang="en-US" b="1" dirty="0"/>
              <a:t>Table mentors—</a:t>
            </a:r>
            <a:r>
              <a:rPr lang="en-US" dirty="0"/>
              <a:t>lay people, trained to facilitate discussion; willing to make contact with new inquiries and follow up with current attendees; train more than the number needed to cover absences</a:t>
            </a:r>
          </a:p>
          <a:p>
            <a:r>
              <a:rPr lang="en-US" b="1" dirty="0"/>
              <a:t>Greeters—</a:t>
            </a:r>
            <a:r>
              <a:rPr lang="en-US" dirty="0"/>
              <a:t>table mentors rotate each Sunday to greet people and help them sign in and get name tags, help people find a seat, welcome/hospitality </a:t>
            </a:r>
          </a:p>
          <a:p>
            <a:r>
              <a:rPr lang="en-US" b="1" dirty="0"/>
              <a:t>Commitment—</a:t>
            </a:r>
            <a:r>
              <a:rPr lang="en-US" dirty="0"/>
              <a:t>one training session per “semester“ (covers theology, Spiritual Treasures, logistics), weekly class participation, weekly meetings; perception of asking this much vs. the reality; mentors are asked to commit to one semester at a time (some have stayed mentors since the beginning)</a:t>
            </a:r>
          </a:p>
          <a:p>
            <a:r>
              <a:rPr lang="en-US" dirty="0"/>
              <a:t>Effect on the team members—incredible spiritual growth!</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212409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7" name="Rectangle 2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1" name="Picture 2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3" name="Straight Connector 2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29">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6" name="Rectangle 31">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33">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BDDF32E-6E2C-4D2D-8DA9-3F4AC8FAD7B0}"/>
              </a:ext>
            </a:extLst>
          </p:cNvPr>
          <p:cNvSpPr>
            <a:spLocks noGrp="1"/>
          </p:cNvSpPr>
          <p:nvPr>
            <p:ph type="title"/>
          </p:nvPr>
        </p:nvSpPr>
        <p:spPr>
          <a:xfrm>
            <a:off x="1451580" y="804520"/>
            <a:ext cx="5550355" cy="1049235"/>
          </a:xfrm>
        </p:spPr>
        <p:txBody>
          <a:bodyPr vert="horz" lIns="91440" tIns="45720" rIns="91440" bIns="45720" rtlCol="0" anchor="t">
            <a:normAutofit/>
          </a:bodyPr>
          <a:lstStyle/>
          <a:p>
            <a:r>
              <a:rPr lang="en-US" dirty="0"/>
              <a:t>Talks</a:t>
            </a:r>
          </a:p>
        </p:txBody>
      </p:sp>
      <p:sp>
        <p:nvSpPr>
          <p:cNvPr id="36" name="Rectangle 35">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 Placeholder 3">
            <a:extLst>
              <a:ext uri="{FF2B5EF4-FFF2-40B4-BE49-F238E27FC236}">
                <a16:creationId xmlns:a16="http://schemas.microsoft.com/office/drawing/2014/main" id="{40CC4B61-C90A-453F-AF9D-5B7D629721B5}"/>
              </a:ext>
            </a:extLst>
          </p:cNvPr>
          <p:cNvSpPr>
            <a:spLocks noGrp="1"/>
          </p:cNvSpPr>
          <p:nvPr>
            <p:ph type="body" sz="half" idx="2"/>
          </p:nvPr>
        </p:nvSpPr>
        <p:spPr>
          <a:xfrm>
            <a:off x="1451580" y="2015732"/>
            <a:ext cx="5550355" cy="3450613"/>
          </a:xfrm>
        </p:spPr>
        <p:txBody>
          <a:bodyPr vert="horz" lIns="91440" tIns="45720" rIns="91440" bIns="45720" rtlCol="0" anchor="t">
            <a:normAutofit fontScale="92500" lnSpcReduction="10000"/>
          </a:bodyPr>
          <a:lstStyle/>
          <a:p>
            <a:pPr marL="285750" indent="-285750">
              <a:buFont typeface="Arial" panose="020B0604020202020204" pitchFamily="34" charset="0"/>
              <a:buChar char="•"/>
            </a:pPr>
            <a:r>
              <a:rPr lang="en-US" dirty="0"/>
              <a:t>Speakers come from the congregation/community—Everyone has spiritual treasures… .</a:t>
            </a:r>
          </a:p>
          <a:p>
            <a:pPr marL="285750" indent="-285750">
              <a:buFont typeface="Arial" panose="020B0604020202020204" pitchFamily="34" charset="0"/>
              <a:buChar char="•"/>
            </a:pPr>
            <a:r>
              <a:rPr lang="en-US" dirty="0"/>
              <a:t>Sharing of spiritual treasure is key</a:t>
            </a:r>
          </a:p>
          <a:p>
            <a:pPr marL="285750" indent="-285750">
              <a:buFont typeface="Arial" panose="020B0604020202020204" pitchFamily="34" charset="0"/>
              <a:buChar char="•"/>
            </a:pPr>
            <a:r>
              <a:rPr lang="en-US" dirty="0"/>
              <a:t>Speakers invited by the clergy to participate (need to help individual speakers discern which topics are their gifts…)</a:t>
            </a:r>
          </a:p>
          <a:p>
            <a:pPr marL="285750" indent="-285750">
              <a:buFont typeface="Arial" panose="020B0604020202020204" pitchFamily="34" charset="0"/>
              <a:buChar char="•"/>
            </a:pPr>
            <a:r>
              <a:rPr lang="en-US" dirty="0"/>
              <a:t>Clergy also speakers on some topics—but also must speak from the heart…share spiritual treasures. </a:t>
            </a:r>
          </a:p>
          <a:p>
            <a:pPr marL="285750" indent="-285750">
              <a:buFont typeface="Arial" panose="020B0604020202020204" pitchFamily="34" charset="0"/>
              <a:buChar char="•"/>
            </a:pPr>
            <a:r>
              <a:rPr lang="en-US" dirty="0"/>
              <a:t>The temptation for all is to be </a:t>
            </a:r>
            <a:r>
              <a:rPr lang="en-US" i="1" dirty="0"/>
              <a:t>too informational</a:t>
            </a:r>
            <a:r>
              <a:rPr lang="en-US" dirty="0"/>
              <a:t>… This is JUST NOT ABOUT SHARING INFORMATION… It’s about opening our hearts and showing Christ. </a:t>
            </a:r>
          </a:p>
          <a:p>
            <a:endParaRPr lang="en-US" dirty="0"/>
          </a:p>
        </p:txBody>
      </p:sp>
      <p:grpSp>
        <p:nvGrpSpPr>
          <p:cNvPr id="38" name="Group 37">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39" name="Rectangle 38">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F77857E-D641-4A02-8962-73154F01329D}"/>
              </a:ext>
            </a:extLst>
          </p:cNvPr>
          <p:cNvPicPr>
            <a:picLocks noChangeAspect="1"/>
          </p:cNvPicPr>
          <p:nvPr/>
        </p:nvPicPr>
        <p:blipFill rotWithShape="1">
          <a:blip r:embed="rId3">
            <a:extLst>
              <a:ext uri="{28A0092B-C50C-407E-A947-70E740481C1C}">
                <a14:useLocalDpi xmlns:a14="http://schemas.microsoft.com/office/drawing/2010/main" val="0"/>
              </a:ext>
            </a:extLst>
          </a:blip>
          <a:srcRect t="7803" r="4" b="4"/>
          <a:stretch/>
        </p:blipFill>
        <p:spPr>
          <a:xfrm>
            <a:off x="8116373" y="1116345"/>
            <a:ext cx="2799103" cy="3866172"/>
          </a:xfrm>
          <a:prstGeom prst="rect">
            <a:avLst/>
          </a:prstGeom>
        </p:spPr>
      </p:pic>
      <p:pic>
        <p:nvPicPr>
          <p:cNvPr id="42" name="Picture 41">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4" name="Straight Connector 43">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6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8FF99714-FA3F-41AE-B57E-72964C5EE75B}"/>
              </a:ext>
            </a:extLst>
          </p:cNvPr>
          <p:cNvSpPr>
            <a:spLocks noGrp="1"/>
          </p:cNvSpPr>
          <p:nvPr>
            <p:ph type="title"/>
          </p:nvPr>
        </p:nvSpPr>
        <p:spPr>
          <a:xfrm>
            <a:off x="1451580" y="804520"/>
            <a:ext cx="5550355" cy="1049235"/>
          </a:xfrm>
        </p:spPr>
        <p:txBody>
          <a:bodyPr>
            <a:normAutofit/>
          </a:bodyPr>
          <a:lstStyle/>
          <a:p>
            <a:pPr algn="ctr"/>
            <a:r>
              <a:rPr lang="en-US" dirty="0"/>
              <a:t>CARDS!!!</a:t>
            </a:r>
            <a:br>
              <a:rPr lang="en-US" dirty="0"/>
            </a:br>
            <a:r>
              <a:rPr lang="en-US" dirty="0"/>
              <a:t>(Front and </a:t>
            </a:r>
            <a:r>
              <a:rPr lang="en-US" dirty="0" err="1"/>
              <a:t>BAcK</a:t>
            </a:r>
            <a:r>
              <a:rPr lang="en-US" dirty="0"/>
              <a:t>)</a:t>
            </a:r>
          </a:p>
        </p:txBody>
      </p:sp>
      <p:sp>
        <p:nvSpPr>
          <p:cNvPr id="17" name="Rectangle 16">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Content Placeholder 9">
            <a:extLst>
              <a:ext uri="{FF2B5EF4-FFF2-40B4-BE49-F238E27FC236}">
                <a16:creationId xmlns:a16="http://schemas.microsoft.com/office/drawing/2014/main" id="{16A9228C-926C-4CD9-89A2-3FD2A453F08F}"/>
              </a:ext>
            </a:extLst>
          </p:cNvPr>
          <p:cNvSpPr>
            <a:spLocks noGrp="1"/>
          </p:cNvSpPr>
          <p:nvPr>
            <p:ph idx="1"/>
          </p:nvPr>
        </p:nvSpPr>
        <p:spPr>
          <a:xfrm>
            <a:off x="1451580" y="2015732"/>
            <a:ext cx="5550355" cy="3450613"/>
          </a:xfrm>
        </p:spPr>
        <p:txBody>
          <a:bodyPr>
            <a:normAutofit/>
          </a:bodyPr>
          <a:lstStyle/>
          <a:p>
            <a:r>
              <a:rPr lang="en-US" dirty="0"/>
              <a:t>Cheap, Cheap, Cheap to make</a:t>
            </a:r>
          </a:p>
          <a:p>
            <a:r>
              <a:rPr lang="en-US" dirty="0"/>
              <a:t>Easy to hand out EVERYWHERE!!!</a:t>
            </a:r>
          </a:p>
          <a:p>
            <a:r>
              <a:rPr lang="en-US" dirty="0"/>
              <a:t>Church identity statement (who we are).</a:t>
            </a:r>
          </a:p>
          <a:p>
            <a:r>
              <a:rPr lang="en-US" dirty="0"/>
              <a:t>Time of the Seekers and Newcomers Class</a:t>
            </a:r>
          </a:p>
          <a:p>
            <a:r>
              <a:rPr lang="en-US" dirty="0"/>
              <a:t>Worship times</a:t>
            </a:r>
          </a:p>
          <a:p>
            <a:r>
              <a:rPr lang="en-US" dirty="0"/>
              <a:t>Address, phone number, web address…</a:t>
            </a:r>
          </a:p>
        </p:txBody>
      </p:sp>
      <p:grpSp>
        <p:nvGrpSpPr>
          <p:cNvPr id="19" name="Group 18">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20" name="Rectangle 19">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Content Placeholder 4">
            <a:extLst>
              <a:ext uri="{FF2B5EF4-FFF2-40B4-BE49-F238E27FC236}">
                <a16:creationId xmlns:a16="http://schemas.microsoft.com/office/drawing/2014/main" id="{A73C5DF1-E739-4D70-A8FD-7D543A9D0D0F}"/>
              </a:ext>
            </a:extLst>
          </p:cNvPr>
          <p:cNvPicPr>
            <a:picLocks noChangeAspect="1"/>
          </p:cNvPicPr>
          <p:nvPr/>
        </p:nvPicPr>
        <p:blipFill rotWithShape="1">
          <a:blip r:embed="rId2">
            <a:extLst>
              <a:ext uri="{28A0092B-C50C-407E-A947-70E740481C1C}">
                <a14:useLocalDpi xmlns:a14="http://schemas.microsoft.com/office/drawing/2010/main" val="0"/>
              </a:ext>
            </a:extLst>
          </a:blip>
          <a:srcRect t="3467" r="-4" b="-4"/>
          <a:stretch/>
        </p:blipFill>
        <p:spPr>
          <a:xfrm rot="5400000">
            <a:off x="7582838" y="1649879"/>
            <a:ext cx="3866172" cy="2799103"/>
          </a:xfrm>
          <a:prstGeom prst="rect">
            <a:avLst/>
          </a:prstGeom>
        </p:spPr>
      </p:pic>
      <p:pic>
        <p:nvPicPr>
          <p:cNvPr id="23" name="Picture 22">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37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4EE5-3637-4121-A96B-EAFFFB2BED9B}"/>
              </a:ext>
            </a:extLst>
          </p:cNvPr>
          <p:cNvSpPr>
            <a:spLocks noGrp="1"/>
          </p:cNvSpPr>
          <p:nvPr>
            <p:ph type="title"/>
          </p:nvPr>
        </p:nvSpPr>
        <p:spPr/>
        <p:txBody>
          <a:bodyPr/>
          <a:lstStyle/>
          <a:p>
            <a:pPr algn="ctr"/>
            <a:r>
              <a:rPr lang="en-US" dirty="0"/>
              <a:t>Model is used in various congregations</a:t>
            </a:r>
          </a:p>
        </p:txBody>
      </p:sp>
      <p:sp>
        <p:nvSpPr>
          <p:cNvPr id="3" name="Content Placeholder 2">
            <a:extLst>
              <a:ext uri="{FF2B5EF4-FFF2-40B4-BE49-F238E27FC236}">
                <a16:creationId xmlns:a16="http://schemas.microsoft.com/office/drawing/2014/main" id="{89B9AE14-2EF5-4D38-93CB-47A0F9D8F0A7}"/>
              </a:ext>
            </a:extLst>
          </p:cNvPr>
          <p:cNvSpPr>
            <a:spLocks noGrp="1"/>
          </p:cNvSpPr>
          <p:nvPr>
            <p:ph idx="1"/>
          </p:nvPr>
        </p:nvSpPr>
        <p:spPr/>
        <p:txBody>
          <a:bodyPr>
            <a:normAutofit/>
          </a:bodyPr>
          <a:lstStyle/>
          <a:p>
            <a:r>
              <a:rPr lang="en-US" dirty="0"/>
              <a:t>Heavenly Rest,  Abilene- program size parish</a:t>
            </a:r>
          </a:p>
          <a:p>
            <a:r>
              <a:rPr lang="en-US" dirty="0"/>
              <a:t>St. Andrew’s, Amarillo- program size parish</a:t>
            </a:r>
          </a:p>
          <a:p>
            <a:r>
              <a:rPr lang="en-US" dirty="0"/>
              <a:t>St. Stephen’s, Lubbock- pastoral size parish</a:t>
            </a:r>
          </a:p>
          <a:p>
            <a:r>
              <a:rPr lang="en-US" dirty="0"/>
              <a:t>St. Stephen’s, Sweetwater and All Saint’s, Colorado City—yoked family size parishes, Wednesday night meetings in 4-week series at Argos bookstore/pub in Sweetwater, TX</a:t>
            </a:r>
          </a:p>
          <a:p>
            <a:r>
              <a:rPr lang="en-US" dirty="0"/>
              <a:t>Holy Spirit, Lake Forest, IL—resource size parish</a:t>
            </a:r>
          </a:p>
          <a:p>
            <a:r>
              <a:rPr lang="en-US" dirty="0"/>
              <a:t>2 other congregations in Diocese of Northwest Texas currently learning the model</a:t>
            </a:r>
          </a:p>
        </p:txBody>
      </p:sp>
    </p:spTree>
    <p:extLst>
      <p:ext uri="{BB962C8B-B14F-4D97-AF65-F5344CB8AC3E}">
        <p14:creationId xmlns:p14="http://schemas.microsoft.com/office/powerpoint/2010/main" val="2109196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72E9A-E13C-41ED-A2C3-27E7EC8F764D}"/>
              </a:ext>
            </a:extLst>
          </p:cNvPr>
          <p:cNvSpPr>
            <a:spLocks noGrp="1"/>
          </p:cNvSpPr>
          <p:nvPr>
            <p:ph type="title"/>
          </p:nvPr>
        </p:nvSpPr>
        <p:spPr/>
        <p:txBody>
          <a:bodyPr/>
          <a:lstStyle/>
          <a:p>
            <a:r>
              <a:rPr lang="en-US" dirty="0"/>
              <a:t>Reflections</a:t>
            </a:r>
          </a:p>
        </p:txBody>
      </p:sp>
      <p:sp>
        <p:nvSpPr>
          <p:cNvPr id="3" name="Content Placeholder 2">
            <a:extLst>
              <a:ext uri="{FF2B5EF4-FFF2-40B4-BE49-F238E27FC236}">
                <a16:creationId xmlns:a16="http://schemas.microsoft.com/office/drawing/2014/main" id="{EBDB82D9-B6B7-4817-A2C6-5750B5A6ED1C}"/>
              </a:ext>
            </a:extLst>
          </p:cNvPr>
          <p:cNvSpPr>
            <a:spLocks noGrp="1"/>
          </p:cNvSpPr>
          <p:nvPr>
            <p:ph idx="1"/>
          </p:nvPr>
        </p:nvSpPr>
        <p:spPr/>
        <p:txBody>
          <a:bodyPr>
            <a:normAutofit lnSpcReduction="10000"/>
          </a:bodyPr>
          <a:lstStyle/>
          <a:p>
            <a:r>
              <a:rPr lang="en-US" dirty="0"/>
              <a:t>This model of spiritual formation is a gift.  Ancient yet fresh, deep yet accessible; it mines the priceless treasures of the Christian faith yet is hospitable to all walks of life. On Wednesday nights we gather at a brewhouse on the town square, but our thirst is quenched by more than the local brew. We get to drink from the hidden spring that runs through our life with God and one another and we always leave thirsting for more. I cannot think of a greater joy than to witness people grow in the love and knowledge of God and watch them invite others to such a growth as well. I am grateful for this </a:t>
            </a:r>
            <a:r>
              <a:rPr lang="en-US" i="1" dirty="0"/>
              <a:t>Reclaiming Christianity </a:t>
            </a:r>
            <a:r>
              <a:rPr lang="en-US" dirty="0"/>
              <a:t>model and how God continues to work through it in these two little mission churches in small town West Texas. – Rev. Jared Houze, vicar St. Stephen’s, Sweetwater and All Saint’s, Colorado City</a:t>
            </a:r>
          </a:p>
        </p:txBody>
      </p:sp>
    </p:spTree>
    <p:extLst>
      <p:ext uri="{BB962C8B-B14F-4D97-AF65-F5344CB8AC3E}">
        <p14:creationId xmlns:p14="http://schemas.microsoft.com/office/powerpoint/2010/main" val="2207085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4D3410E5-1D82-48B8-A6FE-1AFAED49AB1D}"/>
              </a:ext>
            </a:extLst>
          </p:cNvPr>
          <p:cNvSpPr>
            <a:spLocks noGrp="1"/>
          </p:cNvSpPr>
          <p:nvPr>
            <p:ph type="title"/>
          </p:nvPr>
        </p:nvSpPr>
        <p:spPr>
          <a:xfrm>
            <a:off x="1451580" y="804520"/>
            <a:ext cx="5550355" cy="1049235"/>
          </a:xfrm>
        </p:spPr>
        <p:txBody>
          <a:bodyPr>
            <a:normAutofit/>
          </a:bodyPr>
          <a:lstStyle/>
          <a:p>
            <a:r>
              <a:rPr lang="en-US" dirty="0"/>
              <a:t>Resources	</a:t>
            </a:r>
          </a:p>
        </p:txBody>
      </p:sp>
      <p:sp>
        <p:nvSpPr>
          <p:cNvPr id="16" name="Rectangle 15">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DDFC9319-4747-4172-8CA0-4BAA0556E4D1}"/>
              </a:ext>
            </a:extLst>
          </p:cNvPr>
          <p:cNvSpPr>
            <a:spLocks noGrp="1"/>
          </p:cNvSpPr>
          <p:nvPr>
            <p:ph idx="1"/>
          </p:nvPr>
        </p:nvSpPr>
        <p:spPr>
          <a:xfrm>
            <a:off x="1451580" y="2015732"/>
            <a:ext cx="5550355" cy="3450613"/>
          </a:xfrm>
        </p:spPr>
        <p:txBody>
          <a:bodyPr>
            <a:normAutofit/>
          </a:bodyPr>
          <a:lstStyle/>
          <a:p>
            <a:r>
              <a:rPr lang="en-US" dirty="0"/>
              <a:t>Bishop Payne’s Book </a:t>
            </a:r>
            <a:r>
              <a:rPr lang="en-US" i="1" dirty="0"/>
              <a:t>Reclaiming Christianity, </a:t>
            </a:r>
            <a:r>
              <a:rPr lang="en-US" dirty="0"/>
              <a:t>specifically chapters 1-3</a:t>
            </a:r>
          </a:p>
          <a:p>
            <a:r>
              <a:rPr lang="en-US" dirty="0"/>
              <a:t>St. Andrew’s Episcopal Church,  Amarillo, TX—  The Rev. Jill Walters </a:t>
            </a:r>
          </a:p>
          <a:p>
            <a:r>
              <a:rPr lang="en-US" dirty="0"/>
              <a:t>The Church of the Heavenly Rest,  Abilene, TX—The  Rev. Claire </a:t>
            </a:r>
            <a:r>
              <a:rPr lang="en-US" dirty="0" err="1"/>
              <a:t>Makins</a:t>
            </a:r>
            <a:endParaRPr lang="en-US" dirty="0"/>
          </a:p>
        </p:txBody>
      </p:sp>
      <p:grpSp>
        <p:nvGrpSpPr>
          <p:cNvPr id="18" name="Group 17">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19" name="Rectangle 18">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20EF522-0D30-4D72-861C-BB1214B51DBF}"/>
              </a:ext>
            </a:extLst>
          </p:cNvPr>
          <p:cNvPicPr>
            <a:picLocks noChangeAspect="1"/>
          </p:cNvPicPr>
          <p:nvPr/>
        </p:nvPicPr>
        <p:blipFill rotWithShape="1">
          <a:blip r:embed="rId2">
            <a:extLst>
              <a:ext uri="{28A0092B-C50C-407E-A947-70E740481C1C}">
                <a14:useLocalDpi xmlns:a14="http://schemas.microsoft.com/office/drawing/2010/main" val="0"/>
              </a:ext>
            </a:extLst>
          </a:blip>
          <a:srcRect t="3467" r="-4" b="-4"/>
          <a:stretch/>
        </p:blipFill>
        <p:spPr>
          <a:xfrm rot="5400000">
            <a:off x="7582838" y="1649879"/>
            <a:ext cx="3866172" cy="2799103"/>
          </a:xfrm>
          <a:prstGeom prst="rect">
            <a:avLst/>
          </a:prstGeom>
        </p:spPr>
      </p:pic>
      <p:pic>
        <p:nvPicPr>
          <p:cNvPr id="22" name="Picture 21">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15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3FE6-A0AE-46D2-A155-675002228DC2}"/>
              </a:ext>
            </a:extLst>
          </p:cNvPr>
          <p:cNvSpPr>
            <a:spLocks noGrp="1"/>
          </p:cNvSpPr>
          <p:nvPr>
            <p:ph type="title"/>
          </p:nvPr>
        </p:nvSpPr>
        <p:spPr/>
        <p:txBody>
          <a:bodyPr/>
          <a:lstStyle/>
          <a:p>
            <a:r>
              <a:rPr lang="en-US" dirty="0"/>
              <a:t>Theology</a:t>
            </a:r>
          </a:p>
        </p:txBody>
      </p:sp>
      <p:sp>
        <p:nvSpPr>
          <p:cNvPr id="3" name="Content Placeholder 2">
            <a:extLst>
              <a:ext uri="{FF2B5EF4-FFF2-40B4-BE49-F238E27FC236}">
                <a16:creationId xmlns:a16="http://schemas.microsoft.com/office/drawing/2014/main" id="{AEFF60DD-3D76-4B7C-93F6-82F7190D186C}"/>
              </a:ext>
            </a:extLst>
          </p:cNvPr>
          <p:cNvSpPr>
            <a:spLocks noGrp="1"/>
          </p:cNvSpPr>
          <p:nvPr>
            <p:ph idx="1"/>
          </p:nvPr>
        </p:nvSpPr>
        <p:spPr>
          <a:xfrm>
            <a:off x="1451579" y="1853753"/>
            <a:ext cx="9603275" cy="4199727"/>
          </a:xfrm>
        </p:spPr>
        <p:txBody>
          <a:bodyPr>
            <a:normAutofit fontScale="92500" lnSpcReduction="20000"/>
          </a:bodyPr>
          <a:lstStyle/>
          <a:p>
            <a:r>
              <a:rPr lang="en-US" dirty="0"/>
              <a:t>Spiritual treasure is stored in our souls and encompasses all past encounters or perceptions of the divine from our birth to the present</a:t>
            </a:r>
          </a:p>
          <a:p>
            <a:r>
              <a:rPr lang="en-US" dirty="0"/>
              <a:t>Christ is our source of spiritual power and guidance and is the Church’s greatest asset</a:t>
            </a:r>
          </a:p>
          <a:p>
            <a:r>
              <a:rPr lang="en-US" dirty="0"/>
              <a:t>The Church is God’s vehicle for identifying and nurturing this source, blessing those who build upon it and directing them to bless others</a:t>
            </a:r>
          </a:p>
          <a:p>
            <a:r>
              <a:rPr lang="en-US" dirty="0"/>
              <a:t>The Jesus Movement is our expression of this mission</a:t>
            </a:r>
          </a:p>
          <a:p>
            <a:r>
              <a:rPr lang="en-US" dirty="0"/>
              <a:t>Christianity is caught and then taught, so not a “talking head” model and many different presenters, discussion-based</a:t>
            </a:r>
          </a:p>
          <a:p>
            <a:r>
              <a:rPr lang="en-US" dirty="0"/>
              <a:t>Many Christians are well-equipped with spiritual treasure, but need nurture for recognition and sharing</a:t>
            </a:r>
          </a:p>
          <a:p>
            <a:r>
              <a:rPr lang="en-US" dirty="0"/>
              <a:t>The goal is to equip individual seekers for a pilgrimage through life and into eternity</a:t>
            </a:r>
          </a:p>
          <a:p>
            <a:endParaRPr lang="en-US" dirty="0"/>
          </a:p>
        </p:txBody>
      </p:sp>
    </p:spTree>
    <p:extLst>
      <p:ext uri="{BB962C8B-B14F-4D97-AF65-F5344CB8AC3E}">
        <p14:creationId xmlns:p14="http://schemas.microsoft.com/office/powerpoint/2010/main" val="3563190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E6B6-3906-40BB-BC9B-CB930A1EBD11}"/>
              </a:ext>
            </a:extLst>
          </p:cNvPr>
          <p:cNvSpPr>
            <a:spLocks noGrp="1"/>
          </p:cNvSpPr>
          <p:nvPr>
            <p:ph type="title"/>
          </p:nvPr>
        </p:nvSpPr>
        <p:spPr>
          <a:xfrm>
            <a:off x="1451579" y="785190"/>
            <a:ext cx="9603275" cy="536713"/>
          </a:xfrm>
        </p:spPr>
        <p:txBody>
          <a:bodyPr/>
          <a:lstStyle/>
          <a:p>
            <a:r>
              <a:rPr lang="en-US" dirty="0"/>
              <a:t>Current Setting</a:t>
            </a:r>
          </a:p>
        </p:txBody>
      </p:sp>
      <p:sp>
        <p:nvSpPr>
          <p:cNvPr id="3" name="Content Placeholder 2">
            <a:extLst>
              <a:ext uri="{FF2B5EF4-FFF2-40B4-BE49-F238E27FC236}">
                <a16:creationId xmlns:a16="http://schemas.microsoft.com/office/drawing/2014/main" id="{DEC7AD63-9C8F-4CE7-B1B7-C3E0F63107EF}"/>
              </a:ext>
            </a:extLst>
          </p:cNvPr>
          <p:cNvSpPr>
            <a:spLocks noGrp="1"/>
          </p:cNvSpPr>
          <p:nvPr>
            <p:ph idx="1"/>
          </p:nvPr>
        </p:nvSpPr>
        <p:spPr>
          <a:xfrm>
            <a:off x="838200" y="1769164"/>
            <a:ext cx="10515600" cy="4701209"/>
          </a:xfrm>
        </p:spPr>
        <p:txBody>
          <a:bodyPr>
            <a:normAutofit/>
          </a:bodyPr>
          <a:lstStyle/>
          <a:p>
            <a:r>
              <a:rPr lang="en-US" dirty="0"/>
              <a:t>Christianity, especially the westernized part, is in decline in number and influence—offers huge missionary opportunity</a:t>
            </a:r>
          </a:p>
          <a:p>
            <a:r>
              <a:rPr lang="en-US" dirty="0"/>
              <a:t>Christian Formation—the formation of new and renewed Christians- is at the heart of recovery</a:t>
            </a:r>
          </a:p>
          <a:p>
            <a:r>
              <a:rPr lang="en-US" dirty="0"/>
              <a:t>Team structure—clergy and laity with sharing of spiritual disciplines and faith stories at its core</a:t>
            </a:r>
          </a:p>
          <a:p>
            <a:r>
              <a:rPr lang="en-US" dirty="0"/>
              <a:t>Formation is most powerfully done locally and in a team setting, utilizing peer engagement led by a Christian Formation team of clergy and trained laity</a:t>
            </a:r>
          </a:p>
          <a:p>
            <a:r>
              <a:rPr lang="en-US" dirty="0"/>
              <a:t>“A team can far better deliver basic Christianity than can a pastor teaching alone, for a newcomer’s needs are on many levels. When they find their longings and needs addressed, their joy skyrockets and their gratitude soars” (Bishop Payne).</a:t>
            </a:r>
          </a:p>
          <a:p>
            <a:r>
              <a:rPr lang="en-US" dirty="0"/>
              <a:t>For newcomers and current members!</a:t>
            </a:r>
          </a:p>
          <a:p>
            <a:endParaRPr lang="en-US" dirty="0"/>
          </a:p>
        </p:txBody>
      </p:sp>
    </p:spTree>
    <p:extLst>
      <p:ext uri="{BB962C8B-B14F-4D97-AF65-F5344CB8AC3E}">
        <p14:creationId xmlns:p14="http://schemas.microsoft.com/office/powerpoint/2010/main" val="365196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7721-4CEB-4514-8208-F3C7393BD5D5}"/>
              </a:ext>
            </a:extLst>
          </p:cNvPr>
          <p:cNvSpPr>
            <a:spLocks noGrp="1"/>
          </p:cNvSpPr>
          <p:nvPr>
            <p:ph type="title"/>
          </p:nvPr>
        </p:nvSpPr>
        <p:spPr>
          <a:xfrm>
            <a:off x="1451579" y="804519"/>
            <a:ext cx="9603275" cy="1049235"/>
          </a:xfrm>
        </p:spPr>
        <p:txBody>
          <a:bodyPr>
            <a:normAutofit/>
          </a:bodyPr>
          <a:lstStyle/>
          <a:p>
            <a:r>
              <a:rPr lang="en-US" dirty="0"/>
              <a:t>Model began In Abilene, but is moving outward…and building</a:t>
            </a:r>
          </a:p>
        </p:txBody>
      </p:sp>
      <p:sp>
        <p:nvSpPr>
          <p:cNvPr id="3" name="Content Placeholder 2">
            <a:extLst>
              <a:ext uri="{FF2B5EF4-FFF2-40B4-BE49-F238E27FC236}">
                <a16:creationId xmlns:a16="http://schemas.microsoft.com/office/drawing/2014/main" id="{BBF531D3-7389-4C5C-837C-BAFBA380D00A}"/>
              </a:ext>
            </a:extLst>
          </p:cNvPr>
          <p:cNvSpPr>
            <a:spLocks noGrp="1"/>
          </p:cNvSpPr>
          <p:nvPr>
            <p:ph idx="1"/>
          </p:nvPr>
        </p:nvSpPr>
        <p:spPr>
          <a:xfrm>
            <a:off x="1451579" y="2015734"/>
            <a:ext cx="6588654" cy="3450613"/>
          </a:xfrm>
        </p:spPr>
        <p:txBody>
          <a:bodyPr>
            <a:normAutofit fontScale="92500" lnSpcReduction="10000"/>
          </a:bodyPr>
          <a:lstStyle/>
          <a:p>
            <a:pPr>
              <a:lnSpc>
                <a:spcPct val="110000"/>
              </a:lnSpc>
            </a:pPr>
            <a:r>
              <a:rPr lang="en-US" sz="1600" dirty="0"/>
              <a:t>The model has been tested at the Church of the Heavenly Rest,  Abilene in the Diocese of Northwest Texas (2 sessions yearly for 4 years)—Named “New Member Formation”</a:t>
            </a:r>
          </a:p>
          <a:p>
            <a:pPr>
              <a:lnSpc>
                <a:spcPct val="110000"/>
              </a:lnSpc>
            </a:pPr>
            <a:r>
              <a:rPr lang="en-US" sz="1600" dirty="0"/>
              <a:t>Heavenly Rest “spreads the love” by hosting training conferences. </a:t>
            </a:r>
          </a:p>
          <a:p>
            <a:pPr>
              <a:lnSpc>
                <a:spcPct val="110000"/>
              </a:lnSpc>
            </a:pPr>
            <a:r>
              <a:rPr lang="en-US" sz="1600" dirty="0"/>
              <a:t>St. Andrew’s has followed the model since Spring 2018—named our class “Seekers and Newcomers”</a:t>
            </a:r>
          </a:p>
          <a:p>
            <a:pPr>
              <a:lnSpc>
                <a:spcPct val="110000"/>
              </a:lnSpc>
            </a:pPr>
            <a:r>
              <a:rPr lang="en-US" sz="1600" dirty="0"/>
              <a:t>We follow a Spring and Fall class model (only taking off in the Summer)… finding it important to always have a class to invite visitors, seekers, and newcomers to come to. </a:t>
            </a:r>
          </a:p>
          <a:p>
            <a:pPr>
              <a:lnSpc>
                <a:spcPct val="110000"/>
              </a:lnSpc>
            </a:pPr>
            <a:r>
              <a:rPr lang="en-US" sz="1600" dirty="0"/>
              <a:t>Not about numbers, but… before we adopted the model, confirmed/received 7-10 a year.  In 2018, we had </a:t>
            </a:r>
            <a:r>
              <a:rPr lang="en-US" sz="1600" dirty="0">
                <a:solidFill>
                  <a:srgbClr val="FF0000"/>
                </a:solidFill>
              </a:rPr>
              <a:t>22 </a:t>
            </a:r>
            <a:r>
              <a:rPr lang="en-US" sz="1600" dirty="0"/>
              <a:t>confirmed/received (6 reaffirmed); 2019, </a:t>
            </a:r>
            <a:r>
              <a:rPr lang="en-US" sz="1600" dirty="0">
                <a:solidFill>
                  <a:srgbClr val="FF0000"/>
                </a:solidFill>
              </a:rPr>
              <a:t>21 </a:t>
            </a:r>
            <a:r>
              <a:rPr lang="en-US" sz="1600" dirty="0"/>
              <a:t>confirmed/received (7 reaffirmed).</a:t>
            </a:r>
          </a:p>
          <a:p>
            <a:pPr>
              <a:lnSpc>
                <a:spcPct val="110000"/>
              </a:lnSpc>
            </a:pPr>
            <a:endParaRPr lang="en-US" sz="1100" dirty="0"/>
          </a:p>
        </p:txBody>
      </p:sp>
      <p:pic>
        <p:nvPicPr>
          <p:cNvPr id="5" name="Picture 4">
            <a:extLst>
              <a:ext uri="{FF2B5EF4-FFF2-40B4-BE49-F238E27FC236}">
                <a16:creationId xmlns:a16="http://schemas.microsoft.com/office/drawing/2014/main" id="{FFBE0675-3C84-4C2C-AE3E-3ABFFA73663E}"/>
              </a:ext>
            </a:extLst>
          </p:cNvPr>
          <p:cNvPicPr>
            <a:picLocks noChangeAspect="1"/>
          </p:cNvPicPr>
          <p:nvPr/>
        </p:nvPicPr>
        <p:blipFill rotWithShape="1">
          <a:blip r:embed="rId2">
            <a:extLst>
              <a:ext uri="{28A0092B-C50C-407E-A947-70E740481C1C}">
                <a14:useLocalDpi xmlns:a14="http://schemas.microsoft.com/office/drawing/2010/main" val="0"/>
              </a:ext>
            </a:extLst>
          </a:blip>
          <a:srcRect l="20424" r="20337" b="-1"/>
          <a:stretch/>
        </p:blipFill>
        <p:spPr>
          <a:xfrm>
            <a:off x="7958164" y="2254420"/>
            <a:ext cx="3096690" cy="2973239"/>
          </a:xfrm>
          <a:prstGeom prst="rect">
            <a:avLst/>
          </a:prstGeom>
        </p:spPr>
      </p:pic>
    </p:spTree>
    <p:extLst>
      <p:ext uri="{BB962C8B-B14F-4D97-AF65-F5344CB8AC3E}">
        <p14:creationId xmlns:p14="http://schemas.microsoft.com/office/powerpoint/2010/main" val="406544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69D3-1F60-48E8-A19F-F9245226D5FE}"/>
              </a:ext>
            </a:extLst>
          </p:cNvPr>
          <p:cNvSpPr>
            <a:spLocks noGrp="1"/>
          </p:cNvSpPr>
          <p:nvPr>
            <p:ph type="title"/>
          </p:nvPr>
        </p:nvSpPr>
        <p:spPr/>
        <p:txBody>
          <a:bodyPr/>
          <a:lstStyle/>
          <a:p>
            <a:r>
              <a:rPr lang="en-US" dirty="0"/>
              <a:t>Class Sessions</a:t>
            </a:r>
          </a:p>
        </p:txBody>
      </p:sp>
      <p:sp>
        <p:nvSpPr>
          <p:cNvPr id="3" name="Content Placeholder 2">
            <a:extLst>
              <a:ext uri="{FF2B5EF4-FFF2-40B4-BE49-F238E27FC236}">
                <a16:creationId xmlns:a16="http://schemas.microsoft.com/office/drawing/2014/main" id="{B9F979AB-5101-483A-9C55-294DC398A6B7}"/>
              </a:ext>
            </a:extLst>
          </p:cNvPr>
          <p:cNvSpPr>
            <a:spLocks noGrp="1"/>
          </p:cNvSpPr>
          <p:nvPr>
            <p:ph idx="1"/>
          </p:nvPr>
        </p:nvSpPr>
        <p:spPr>
          <a:xfrm>
            <a:off x="1212574" y="1853754"/>
            <a:ext cx="10068339" cy="4417837"/>
          </a:xfrm>
        </p:spPr>
        <p:txBody>
          <a:bodyPr>
            <a:normAutofit lnSpcReduction="10000"/>
          </a:bodyPr>
          <a:lstStyle/>
          <a:p>
            <a:r>
              <a:rPr lang="en-US" dirty="0"/>
              <a:t>Breakfast! Greeting time</a:t>
            </a:r>
          </a:p>
          <a:p>
            <a:r>
              <a:rPr lang="en-US" dirty="0"/>
              <a:t>Begin with prayer- leader of the day leads the class in prayer (usually from BCP)</a:t>
            </a:r>
          </a:p>
          <a:p>
            <a:r>
              <a:rPr lang="en-US" dirty="0"/>
              <a:t>Leader introduces “the question” for the day. </a:t>
            </a:r>
          </a:p>
          <a:p>
            <a:pPr lvl="1"/>
            <a:r>
              <a:rPr lang="en-US" dirty="0"/>
              <a:t>Examples of questions:  What role has the Bible played in your life? How do the Holy Scriptures attract or discourage you? Why do you pray? What is your experience of prayer? What is your experience with Holy Eucharist? How does it affect your life?</a:t>
            </a:r>
          </a:p>
          <a:p>
            <a:r>
              <a:rPr lang="en-US" dirty="0"/>
              <a:t>10 minute table discussion</a:t>
            </a:r>
          </a:p>
          <a:p>
            <a:r>
              <a:rPr lang="en-US" dirty="0"/>
              <a:t>2-3 minute introduction of speaker by Clergy or Table Mentor</a:t>
            </a:r>
          </a:p>
          <a:p>
            <a:r>
              <a:rPr lang="en-US" dirty="0"/>
              <a:t>30 minute presentation, including the presenters sharing their own spiritual treasure</a:t>
            </a:r>
          </a:p>
          <a:p>
            <a:r>
              <a:rPr lang="en-US" dirty="0"/>
              <a:t>10-15 minute wrap-up at table</a:t>
            </a:r>
          </a:p>
        </p:txBody>
      </p:sp>
    </p:spTree>
    <p:extLst>
      <p:ext uri="{BB962C8B-B14F-4D97-AF65-F5344CB8AC3E}">
        <p14:creationId xmlns:p14="http://schemas.microsoft.com/office/powerpoint/2010/main" val="75341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0574-9310-4FAC-AC7C-6B0BAA012A0A}"/>
              </a:ext>
            </a:extLst>
          </p:cNvPr>
          <p:cNvSpPr>
            <a:spLocks noGrp="1"/>
          </p:cNvSpPr>
          <p:nvPr>
            <p:ph type="title"/>
          </p:nvPr>
        </p:nvSpPr>
        <p:spPr/>
        <p:txBody>
          <a:bodyPr/>
          <a:lstStyle/>
          <a:p>
            <a:pPr algn="ctr"/>
            <a:r>
              <a:rPr lang="en-US" dirty="0"/>
              <a:t>Breakfast!!</a:t>
            </a:r>
          </a:p>
        </p:txBody>
      </p:sp>
      <p:pic>
        <p:nvPicPr>
          <p:cNvPr id="6" name="Content Placeholder 5">
            <a:extLst>
              <a:ext uri="{FF2B5EF4-FFF2-40B4-BE49-F238E27FC236}">
                <a16:creationId xmlns:a16="http://schemas.microsoft.com/office/drawing/2014/main" id="{25A5BFA1-CB0E-4D1D-86CF-D63884D36ED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7800" y="2187046"/>
            <a:ext cx="4645025" cy="3096683"/>
          </a:xfrm>
        </p:spPr>
      </p:pic>
      <p:pic>
        <p:nvPicPr>
          <p:cNvPr id="8" name="Content Placeholder 7">
            <a:extLst>
              <a:ext uri="{FF2B5EF4-FFF2-40B4-BE49-F238E27FC236}">
                <a16:creationId xmlns:a16="http://schemas.microsoft.com/office/drawing/2014/main" id="{C88A8D19-2080-4AB6-AD8B-A3CFBEA018C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3500" y="2190221"/>
            <a:ext cx="4645025" cy="3096683"/>
          </a:xfrm>
        </p:spPr>
      </p:pic>
    </p:spTree>
    <p:extLst>
      <p:ext uri="{BB962C8B-B14F-4D97-AF65-F5344CB8AC3E}">
        <p14:creationId xmlns:p14="http://schemas.microsoft.com/office/powerpoint/2010/main" val="3976020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856F0283-88F7-4156-A9F2-05A8C088C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532B2B2-6094-43C4-9F8C-62F8CCB6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Title 8">
            <a:extLst>
              <a:ext uri="{FF2B5EF4-FFF2-40B4-BE49-F238E27FC236}">
                <a16:creationId xmlns:a16="http://schemas.microsoft.com/office/drawing/2014/main" id="{8399AE7E-CDDE-4D43-9FDF-9AF52EF995EF}"/>
              </a:ext>
            </a:extLst>
          </p:cNvPr>
          <p:cNvSpPr>
            <a:spLocks noGrp="1"/>
          </p:cNvSpPr>
          <p:nvPr>
            <p:ph type="title"/>
          </p:nvPr>
        </p:nvSpPr>
        <p:spPr>
          <a:xfrm>
            <a:off x="1452617" y="963699"/>
            <a:ext cx="4960388" cy="2380031"/>
          </a:xfrm>
        </p:spPr>
        <p:txBody>
          <a:bodyPr vert="horz" lIns="91440" tIns="45720" rIns="91440" bIns="0" rtlCol="0" anchor="b">
            <a:normAutofit/>
          </a:bodyPr>
          <a:lstStyle/>
          <a:p>
            <a:r>
              <a:rPr lang="en-US" sz="5400" dirty="0"/>
              <a:t>Coffee Bar	</a:t>
            </a:r>
            <a:br>
              <a:rPr lang="en-US" sz="5400" dirty="0"/>
            </a:br>
            <a:r>
              <a:rPr lang="en-US" sz="5400" dirty="0"/>
              <a:t>(Just Outside Classroom)</a:t>
            </a:r>
          </a:p>
        </p:txBody>
      </p:sp>
      <p:cxnSp>
        <p:nvCxnSpPr>
          <p:cNvPr id="26" name="Straight Connector 25">
            <a:extLst>
              <a:ext uri="{FF2B5EF4-FFF2-40B4-BE49-F238E27FC236}">
                <a16:creationId xmlns:a16="http://schemas.microsoft.com/office/drawing/2014/main" id="{C67059AD-6209-40DC-A746-1390D850FB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960388"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8" name="Group 27">
            <a:extLst>
              <a:ext uri="{FF2B5EF4-FFF2-40B4-BE49-F238E27FC236}">
                <a16:creationId xmlns:a16="http://schemas.microsoft.com/office/drawing/2014/main" id="{9875FB44-3446-426C-AA71-B6228AFFD5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99254" y="482171"/>
            <a:ext cx="4652668" cy="5149101"/>
            <a:chOff x="6885125" y="583365"/>
            <a:chExt cx="4652668" cy="5181928"/>
          </a:xfrm>
        </p:grpSpPr>
        <p:sp>
          <p:nvSpPr>
            <p:cNvPr id="29" name="Rectangle 28">
              <a:extLst>
                <a:ext uri="{FF2B5EF4-FFF2-40B4-BE49-F238E27FC236}">
                  <a16:creationId xmlns:a16="http://schemas.microsoft.com/office/drawing/2014/main" id="{CE9FCCDC-43BA-4086-8A5E-83A77A40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85125" y="583365"/>
              <a:ext cx="4652668"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D4D4223-F2FD-44C5-B8B3-C58FB4185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25358" y="915807"/>
              <a:ext cx="400124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CB0A3CCE-94A8-40E2-9152-1D9B164FF7A7}"/>
              </a:ext>
            </a:extLst>
          </p:cNvPr>
          <p:cNvPicPr>
            <a:picLocks noChangeAspect="1"/>
          </p:cNvPicPr>
          <p:nvPr/>
        </p:nvPicPr>
        <p:blipFill rotWithShape="1">
          <a:blip r:embed="rId3">
            <a:extLst>
              <a:ext uri="{28A0092B-C50C-407E-A947-70E740481C1C}">
                <a14:useLocalDpi xmlns:a14="http://schemas.microsoft.com/office/drawing/2010/main" val="0"/>
              </a:ext>
            </a:extLst>
          </a:blip>
          <a:srcRect l="1453" r="12249" b="-1"/>
          <a:stretch/>
        </p:blipFill>
        <p:spPr>
          <a:xfrm rot="5400000">
            <a:off x="7302376" y="1369418"/>
            <a:ext cx="3866172" cy="3360025"/>
          </a:xfrm>
          <a:prstGeom prst="rect">
            <a:avLst/>
          </a:prstGeom>
        </p:spPr>
      </p:pic>
      <p:pic>
        <p:nvPicPr>
          <p:cNvPr id="32" name="Picture 31">
            <a:extLst>
              <a:ext uri="{FF2B5EF4-FFF2-40B4-BE49-F238E27FC236}">
                <a16:creationId xmlns:a16="http://schemas.microsoft.com/office/drawing/2014/main" id="{C5A25AE9-BB09-4E49-9702-B01FB2FE27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97B655F3-9B93-4D27-982D-1145D71443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054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21">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A992E1B-AAEE-4435-8F48-8C88BE55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4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67DE53-1E61-47F6-9687-1F0B73B2B67B}"/>
              </a:ext>
            </a:extLst>
          </p:cNvPr>
          <p:cNvPicPr>
            <a:picLocks noChangeAspect="1"/>
          </p:cNvPicPr>
          <p:nvPr/>
        </p:nvPicPr>
        <p:blipFill rotWithShape="1">
          <a:blip r:embed="rId3">
            <a:extLst>
              <a:ext uri="{28A0092B-C50C-407E-A947-70E740481C1C}">
                <a14:useLocalDpi xmlns:a14="http://schemas.microsoft.com/office/drawing/2010/main" val="0"/>
              </a:ext>
            </a:extLst>
          </a:blip>
          <a:srcRect t="14664" r="1" b="8803"/>
          <a:stretch/>
        </p:blipFill>
        <p:spPr>
          <a:xfrm>
            <a:off x="643467" y="643467"/>
            <a:ext cx="10905066" cy="5571066"/>
          </a:xfrm>
          <a:prstGeom prst="rect">
            <a:avLst/>
          </a:prstGeom>
        </p:spPr>
      </p:pic>
      <p:sp>
        <p:nvSpPr>
          <p:cNvPr id="28" name="Rectangle 27">
            <a:extLst>
              <a:ext uri="{FF2B5EF4-FFF2-40B4-BE49-F238E27FC236}">
                <a16:creationId xmlns:a16="http://schemas.microsoft.com/office/drawing/2014/main" id="{476C2E52-E592-4F3F-BC13-5BD8518E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360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14EB553-8B35-43C8-83C1-CCF76FDB1CD2}"/>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2800"/>
              <a:t>Table Arrangement</a:t>
            </a:r>
          </a:p>
        </p:txBody>
      </p:sp>
      <p:cxnSp>
        <p:nvCxnSpPr>
          <p:cNvPr id="22" name="Straight Connector 21">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0AD1C8B-169E-4BCB-BFB0-528D8A2CD1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52937" y="1116345"/>
            <a:ext cx="5813792" cy="3866172"/>
          </a:xfrm>
          <a:prstGeom prst="rect">
            <a:avLst/>
          </a:prstGeom>
        </p:spPr>
      </p:pic>
      <p:pic>
        <p:nvPicPr>
          <p:cNvPr id="30" name="Picture 29">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87546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1352</Words>
  <Application>Microsoft Office PowerPoint</Application>
  <PresentationFormat>Widescreen</PresentationFormat>
  <Paragraphs>87</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Gill Sans MT</vt:lpstr>
      <vt:lpstr>Gallery</vt:lpstr>
      <vt:lpstr>reclaiming Christianity For Seekers and newcomers </vt:lpstr>
      <vt:lpstr>Theology</vt:lpstr>
      <vt:lpstr>Current Setting</vt:lpstr>
      <vt:lpstr>Model began In Abilene, but is moving outward…and building</vt:lpstr>
      <vt:lpstr>Class Sessions</vt:lpstr>
      <vt:lpstr>Breakfast!!</vt:lpstr>
      <vt:lpstr>Coffee Bar  (Just Outside Classroom)</vt:lpstr>
      <vt:lpstr>PowerPoint Presentation</vt:lpstr>
      <vt:lpstr>Table Arrangement</vt:lpstr>
      <vt:lpstr>PowerPoint Presentation</vt:lpstr>
      <vt:lpstr>Infrastructure for evangelism </vt:lpstr>
      <vt:lpstr>PowerPoint Presentation</vt:lpstr>
      <vt:lpstr>Team Structure for class</vt:lpstr>
      <vt:lpstr>Talks</vt:lpstr>
      <vt:lpstr>CARDS!!! (Front and BAcK)</vt:lpstr>
      <vt:lpstr>Model is used in various congregations</vt:lpstr>
      <vt:lpstr>Reflections</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Christianity:  For Seekers and newcomers</dc:title>
  <dc:creator>Robert Pace</dc:creator>
  <cp:lastModifiedBy>Robert Pace</cp:lastModifiedBy>
  <cp:revision>4</cp:revision>
  <cp:lastPrinted>2019-08-12T01:08:55Z</cp:lastPrinted>
  <dcterms:created xsi:type="dcterms:W3CDTF">2019-08-08T19:30:37Z</dcterms:created>
  <dcterms:modified xsi:type="dcterms:W3CDTF">2019-08-12T01:13:21Z</dcterms:modified>
</cp:coreProperties>
</file>